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70" r:id="rId2"/>
    <p:sldId id="2585" r:id="rId3"/>
    <p:sldId id="2582" r:id="rId4"/>
    <p:sldId id="2583" r:id="rId5"/>
    <p:sldId id="2616" r:id="rId6"/>
    <p:sldId id="2604" r:id="rId7"/>
    <p:sldId id="2602" r:id="rId8"/>
    <p:sldId id="2613" r:id="rId9"/>
    <p:sldId id="2614" r:id="rId10"/>
    <p:sldId id="2580" r:id="rId11"/>
    <p:sldId id="2605" r:id="rId12"/>
    <p:sldId id="2619" r:id="rId13"/>
    <p:sldId id="2607" r:id="rId14"/>
    <p:sldId id="2606" r:id="rId15"/>
    <p:sldId id="2608" r:id="rId16"/>
    <p:sldId id="2617" r:id="rId17"/>
    <p:sldId id="2615" r:id="rId18"/>
    <p:sldId id="2581" r:id="rId19"/>
    <p:sldId id="2597" r:id="rId20"/>
    <p:sldId id="2618" r:id="rId21"/>
    <p:sldId id="2621" r:id="rId22"/>
    <p:sldId id="2620" r:id="rId23"/>
    <p:sldId id="2584" r:id="rId24"/>
    <p:sldId id="2596" r:id="rId2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4570"/>
    <p:restoredTop sz="93370" autoAdjust="0"/>
  </p:normalViewPr>
  <p:slideViewPr>
    <p:cSldViewPr>
      <p:cViewPr varScale="1">
        <p:scale>
          <a:sx n="227" d="100"/>
          <a:sy n="227" d="100"/>
        </p:scale>
        <p:origin x="20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4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3413C-3085-4BA0-AD01-E263D704EBEE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3160A-AB10-4414-8866-2DBC3B88FE1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323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BA0D-DB0E-40E9-A6B0-56CA190E06DE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2D683-F760-4E02-8F7A-30CBC4D2652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3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33233-1220-F348-B6F9-42E97B15A6E8}" type="slidenum">
              <a:rPr lang="uk-UA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5493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E33233-1220-F348-B6F9-42E97B15A6E8}" type="slidenum">
              <a:rPr lang="uk-UA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349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38A12-C4A0-44C2-B73A-F901F7B15403}" type="datetimeFigureOut">
              <a:rPr lang="de-DE" smtClean="0"/>
              <a:pPr/>
              <a:t>23.08.19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29E24-A2BA-459A-822E-0EBA6572AD0D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://voelter.de/data/pub/shadowmodels-tr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9144000" cy="33799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8" name="Rechteck 1"/>
          <p:cNvSpPr/>
          <p:nvPr/>
        </p:nvSpPr>
        <p:spPr>
          <a:xfrm>
            <a:off x="1" y="4229100"/>
            <a:ext cx="9143999" cy="2628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5" name="Textfeld 21"/>
          <p:cNvSpPr txBox="1"/>
          <p:nvPr/>
        </p:nvSpPr>
        <p:spPr>
          <a:xfrm>
            <a:off x="7106147" y="601089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rgbClr val="FFFFFF"/>
                </a:solidFill>
              </a:rPr>
              <a:t>Markus Völter</a:t>
            </a:r>
          </a:p>
        </p:txBody>
      </p:sp>
      <p:sp>
        <p:nvSpPr>
          <p:cNvPr id="17" name="Textfeld 23"/>
          <p:cNvSpPr txBox="1"/>
          <p:nvPr/>
        </p:nvSpPr>
        <p:spPr>
          <a:xfrm>
            <a:off x="5890089" y="5805264"/>
            <a:ext cx="1404156" cy="62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de-DE" sz="1350">
                <a:solidFill>
                  <a:schemeClr val="bg1"/>
                </a:solidFill>
              </a:rPr>
              <a:t>voelter@acm.org</a:t>
            </a:r>
          </a:p>
          <a:p>
            <a:pPr algn="r">
              <a:lnSpc>
                <a:spcPct val="85000"/>
              </a:lnSpc>
            </a:pPr>
            <a:r>
              <a:rPr lang="de-DE" sz="1350">
                <a:solidFill>
                  <a:schemeClr val="bg1"/>
                </a:solidFill>
              </a:rPr>
              <a:t>www.voelter.de</a:t>
            </a:r>
          </a:p>
          <a:p>
            <a:pPr algn="r">
              <a:lnSpc>
                <a:spcPct val="85000"/>
              </a:lnSpc>
            </a:pPr>
            <a:r>
              <a:rPr lang="de-DE" sz="1350">
                <a:solidFill>
                  <a:schemeClr val="bg1"/>
                </a:solidFill>
              </a:rPr>
              <a:t>@markusvoelter</a:t>
            </a:r>
          </a:p>
        </p:txBody>
      </p:sp>
      <p:sp>
        <p:nvSpPr>
          <p:cNvPr id="21" name="Rechteck 6"/>
          <p:cNvSpPr/>
          <p:nvPr/>
        </p:nvSpPr>
        <p:spPr>
          <a:xfrm>
            <a:off x="5657851" y="6407342"/>
            <a:ext cx="3421838" cy="364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22" name="Bild 22" descr="logo_big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2167" y="6454173"/>
            <a:ext cx="2430270" cy="288757"/>
          </a:xfrm>
          <a:prstGeom prst="rect">
            <a:avLst/>
          </a:prstGeom>
        </p:spPr>
      </p:pic>
      <p:pic>
        <p:nvPicPr>
          <p:cNvPr id="20" name="Bild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268" y="6477002"/>
            <a:ext cx="759622" cy="212694"/>
          </a:xfrm>
          <a:prstGeom prst="rect">
            <a:avLst/>
          </a:prstGeom>
        </p:spPr>
      </p:pic>
      <p:sp>
        <p:nvSpPr>
          <p:cNvPr id="14" name="Textfeld 7">
            <a:extLst>
              <a:ext uri="{FF2B5EF4-FFF2-40B4-BE49-F238E27FC236}">
                <a16:creationId xmlns:a16="http://schemas.microsoft.com/office/drawing/2014/main" id="{A5E85D87-6FB7-6743-A600-A28A1C953A17}"/>
              </a:ext>
            </a:extLst>
          </p:cNvPr>
          <p:cNvSpPr txBox="1"/>
          <p:nvPr/>
        </p:nvSpPr>
        <p:spPr>
          <a:xfrm>
            <a:off x="251520" y="420225"/>
            <a:ext cx="640871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7200" b="1" i="1" dirty="0">
                <a:solidFill>
                  <a:schemeClr val="bg1"/>
                </a:solidFill>
              </a:rPr>
              <a:t>Shadow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472EC-4DB0-D84C-AA3F-C257EFB389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44798"/>
            <a:ext cx="9144000" cy="2808312"/>
          </a:xfrm>
          <a:prstGeom prst="rect">
            <a:avLst/>
          </a:prstGeom>
        </p:spPr>
      </p:pic>
      <p:sp>
        <p:nvSpPr>
          <p:cNvPr id="12" name="Textfeld 7">
            <a:extLst>
              <a:ext uri="{FF2B5EF4-FFF2-40B4-BE49-F238E27FC236}">
                <a16:creationId xmlns:a16="http://schemas.microsoft.com/office/drawing/2014/main" id="{E1D251D2-EF5A-5843-BEE2-5BE4F3F51C05}"/>
              </a:ext>
            </a:extLst>
          </p:cNvPr>
          <p:cNvSpPr txBox="1"/>
          <p:nvPr/>
        </p:nvSpPr>
        <p:spPr>
          <a:xfrm>
            <a:off x="323528" y="1279740"/>
            <a:ext cx="901486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3600" b="1" i="1" dirty="0">
                <a:solidFill>
                  <a:schemeClr val="bg1">
                    <a:lumMod val="75000"/>
                  </a:schemeClr>
                </a:solidFill>
              </a:rPr>
              <a:t>Incremental Model Transformations as an Enabler for Language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20490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43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Interactive FM Specialization</a:t>
            </a:r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77C3BF22-0C02-834C-B217-AA6D82E0848D}"/>
              </a:ext>
            </a:extLst>
          </p:cNvPr>
          <p:cNvSpPr/>
          <p:nvPr/>
        </p:nvSpPr>
        <p:spPr>
          <a:xfrm>
            <a:off x="6228184" y="842785"/>
            <a:ext cx="2915816" cy="3539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Klaus Birken</a:t>
            </a:r>
          </a:p>
        </p:txBody>
      </p:sp>
      <p:pic>
        <p:nvPicPr>
          <p:cNvPr id="15" name="Grafik 5">
            <a:extLst>
              <a:ext uri="{FF2B5EF4-FFF2-40B4-BE49-F238E27FC236}">
                <a16:creationId xmlns:a16="http://schemas.microsoft.com/office/drawing/2014/main" id="{3E16CA3C-5435-284F-B8A0-DDEF0BD6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26" y="1645155"/>
            <a:ext cx="8150659" cy="1473322"/>
          </a:xfrm>
          <a:prstGeom prst="rect">
            <a:avLst/>
          </a:prstGeom>
        </p:spPr>
      </p:pic>
      <p:pic>
        <p:nvPicPr>
          <p:cNvPr id="21" name="Grafik 2">
            <a:extLst>
              <a:ext uri="{FF2B5EF4-FFF2-40B4-BE49-F238E27FC236}">
                <a16:creationId xmlns:a16="http://schemas.microsoft.com/office/drawing/2014/main" id="{2A82D560-EA20-1047-90D4-26DE24C1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26" y="3405204"/>
            <a:ext cx="3321728" cy="21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Interactive FM Specialization</a:t>
            </a:r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77C3BF22-0C02-834C-B217-AA6D82E0848D}"/>
              </a:ext>
            </a:extLst>
          </p:cNvPr>
          <p:cNvSpPr/>
          <p:nvPr/>
        </p:nvSpPr>
        <p:spPr>
          <a:xfrm>
            <a:off x="6228184" y="842785"/>
            <a:ext cx="2915816" cy="3539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Klaus Birken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241A3-A39E-3A46-A3D4-C756E6C9B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04864"/>
            <a:ext cx="5675601" cy="370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4">
            <a:extLst>
              <a:ext uri="{FF2B5EF4-FFF2-40B4-BE49-F238E27FC236}">
                <a16:creationId xmlns:a16="http://schemas.microsoft.com/office/drawing/2014/main" id="{F4652A15-67C4-9F43-8616-B1813B04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99" y="5157192"/>
            <a:ext cx="7113901" cy="1394224"/>
          </a:xfrm>
          <a:prstGeom prst="rect">
            <a:avLst/>
          </a:prstGeom>
        </p:spPr>
      </p:pic>
      <p:pic>
        <p:nvPicPr>
          <p:cNvPr id="11" name="Grafik 3">
            <a:extLst>
              <a:ext uri="{FF2B5EF4-FFF2-40B4-BE49-F238E27FC236}">
                <a16:creationId xmlns:a16="http://schemas.microsoft.com/office/drawing/2014/main" id="{82D1CF2E-2323-3F4B-B012-2AC4F3A42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8" y="3412625"/>
            <a:ext cx="3252208" cy="2123550"/>
          </a:xfrm>
          <a:prstGeom prst="rect">
            <a:avLst/>
          </a:prstGeom>
        </p:spPr>
      </p:pic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Interactive FM Specialization</a:t>
            </a:r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77C3BF22-0C02-834C-B217-AA6D82E0848D}"/>
              </a:ext>
            </a:extLst>
          </p:cNvPr>
          <p:cNvSpPr/>
          <p:nvPr/>
        </p:nvSpPr>
        <p:spPr>
          <a:xfrm>
            <a:off x="6228184" y="842785"/>
            <a:ext cx="2915816" cy="3539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Klaus Birken</a:t>
            </a:r>
          </a:p>
        </p:txBody>
      </p:sp>
      <p:pic>
        <p:nvPicPr>
          <p:cNvPr id="15" name="Grafik 5">
            <a:extLst>
              <a:ext uri="{FF2B5EF4-FFF2-40B4-BE49-F238E27FC236}">
                <a16:creationId xmlns:a16="http://schemas.microsoft.com/office/drawing/2014/main" id="{3E16CA3C-5435-284F-B8A0-DDEF0BD6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26" y="1645155"/>
            <a:ext cx="8150659" cy="1473322"/>
          </a:xfrm>
          <a:prstGeom prst="rect">
            <a:avLst/>
          </a:prstGeom>
        </p:spPr>
      </p:pic>
      <p:sp>
        <p:nvSpPr>
          <p:cNvPr id="18" name="Pfeil nach rechts 5">
            <a:extLst>
              <a:ext uri="{FF2B5EF4-FFF2-40B4-BE49-F238E27FC236}">
                <a16:creationId xmlns:a16="http://schemas.microsoft.com/office/drawing/2014/main" id="{E508B7C8-843F-A948-A3C8-AB769E7F2780}"/>
              </a:ext>
            </a:extLst>
          </p:cNvPr>
          <p:cNvSpPr/>
          <p:nvPr/>
        </p:nvSpPr>
        <p:spPr>
          <a:xfrm rot="2563480">
            <a:off x="3193359" y="5032363"/>
            <a:ext cx="609538" cy="528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58B89-E35C-AD44-8C19-276BBD785D11}"/>
              </a:ext>
            </a:extLst>
          </p:cNvPr>
          <p:cNvSpPr/>
          <p:nvPr/>
        </p:nvSpPr>
        <p:spPr>
          <a:xfrm>
            <a:off x="5220072" y="3525766"/>
            <a:ext cx="3168352" cy="12241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Uncheck </a:t>
            </a:r>
          </a:p>
          <a:p>
            <a:pPr algn="ctr"/>
            <a:r>
              <a:rPr lang="de-DE" sz="2800" b="1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53896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5">
            <a:extLst>
              <a:ext uri="{FF2B5EF4-FFF2-40B4-BE49-F238E27FC236}">
                <a16:creationId xmlns:a16="http://schemas.microsoft.com/office/drawing/2014/main" id="{93383E12-CE03-C549-BD19-A3693415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052" y="4964060"/>
            <a:ext cx="5085898" cy="1645729"/>
          </a:xfrm>
          <a:prstGeom prst="rect">
            <a:avLst/>
          </a:prstGeom>
        </p:spPr>
      </p:pic>
      <p:pic>
        <p:nvPicPr>
          <p:cNvPr id="10" name="Grafik 2">
            <a:extLst>
              <a:ext uri="{FF2B5EF4-FFF2-40B4-BE49-F238E27FC236}">
                <a16:creationId xmlns:a16="http://schemas.microsoft.com/office/drawing/2014/main" id="{76C74087-6376-DD4E-8170-BC5763373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9" y="3376970"/>
            <a:ext cx="3294425" cy="2151462"/>
          </a:xfrm>
          <a:prstGeom prst="rect">
            <a:avLst/>
          </a:prstGeom>
        </p:spPr>
      </p:pic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Interactive FM Specialization</a:t>
            </a:r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77C3BF22-0C02-834C-B217-AA6D82E0848D}"/>
              </a:ext>
            </a:extLst>
          </p:cNvPr>
          <p:cNvSpPr/>
          <p:nvPr/>
        </p:nvSpPr>
        <p:spPr>
          <a:xfrm>
            <a:off x="6228184" y="842785"/>
            <a:ext cx="2915816" cy="3539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Klaus Birken</a:t>
            </a:r>
          </a:p>
        </p:txBody>
      </p:sp>
      <p:pic>
        <p:nvPicPr>
          <p:cNvPr id="15" name="Grafik 5">
            <a:extLst>
              <a:ext uri="{FF2B5EF4-FFF2-40B4-BE49-F238E27FC236}">
                <a16:creationId xmlns:a16="http://schemas.microsoft.com/office/drawing/2014/main" id="{3E16CA3C-5435-284F-B8A0-DDEF0BD6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26" y="1645155"/>
            <a:ext cx="8150659" cy="1473322"/>
          </a:xfrm>
          <a:prstGeom prst="rect">
            <a:avLst/>
          </a:prstGeom>
        </p:spPr>
      </p:pic>
      <p:sp>
        <p:nvSpPr>
          <p:cNvPr id="18" name="Pfeil nach rechts 5">
            <a:extLst>
              <a:ext uri="{FF2B5EF4-FFF2-40B4-BE49-F238E27FC236}">
                <a16:creationId xmlns:a16="http://schemas.microsoft.com/office/drawing/2014/main" id="{E508B7C8-843F-A948-A3C8-AB769E7F2780}"/>
              </a:ext>
            </a:extLst>
          </p:cNvPr>
          <p:cNvSpPr/>
          <p:nvPr/>
        </p:nvSpPr>
        <p:spPr>
          <a:xfrm rot="2563480">
            <a:off x="3193359" y="5032363"/>
            <a:ext cx="609538" cy="528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13D670-D118-BD4B-AC15-6FE1B0131F03}"/>
              </a:ext>
            </a:extLst>
          </p:cNvPr>
          <p:cNvSpPr/>
          <p:nvPr/>
        </p:nvSpPr>
        <p:spPr>
          <a:xfrm>
            <a:off x="5220072" y="3525766"/>
            <a:ext cx="3168352" cy="12241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Check </a:t>
            </a:r>
          </a:p>
          <a:p>
            <a:pPr algn="ctr"/>
            <a:r>
              <a:rPr lang="de-DE" sz="2800" b="1"/>
              <a:t>Combustion</a:t>
            </a:r>
          </a:p>
        </p:txBody>
      </p:sp>
    </p:spTree>
    <p:extLst>
      <p:ext uri="{BB962C8B-B14F-4D97-AF65-F5344CB8AC3E}">
        <p14:creationId xmlns:p14="http://schemas.microsoft.com/office/powerpoint/2010/main" val="22713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3">
            <a:extLst>
              <a:ext uri="{FF2B5EF4-FFF2-40B4-BE49-F238E27FC236}">
                <a16:creationId xmlns:a16="http://schemas.microsoft.com/office/drawing/2014/main" id="{01319CF0-88CE-C44F-914E-D791ECDA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6" y="3376970"/>
            <a:ext cx="3241058" cy="2118831"/>
          </a:xfrm>
          <a:prstGeom prst="rect">
            <a:avLst/>
          </a:prstGeom>
        </p:spPr>
      </p:pic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Interactive FM Specialization</a:t>
            </a:r>
          </a:p>
        </p:txBody>
      </p:sp>
      <p:sp>
        <p:nvSpPr>
          <p:cNvPr id="14" name="Rechteck 1">
            <a:extLst>
              <a:ext uri="{FF2B5EF4-FFF2-40B4-BE49-F238E27FC236}">
                <a16:creationId xmlns:a16="http://schemas.microsoft.com/office/drawing/2014/main" id="{77C3BF22-0C02-834C-B217-AA6D82E0848D}"/>
              </a:ext>
            </a:extLst>
          </p:cNvPr>
          <p:cNvSpPr/>
          <p:nvPr/>
        </p:nvSpPr>
        <p:spPr>
          <a:xfrm>
            <a:off x="6228184" y="842785"/>
            <a:ext cx="2915816" cy="3539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/>
              <a:t>Klaus Birken</a:t>
            </a:r>
          </a:p>
        </p:txBody>
      </p:sp>
      <p:pic>
        <p:nvPicPr>
          <p:cNvPr id="15" name="Grafik 5">
            <a:extLst>
              <a:ext uri="{FF2B5EF4-FFF2-40B4-BE49-F238E27FC236}">
                <a16:creationId xmlns:a16="http://schemas.microsoft.com/office/drawing/2014/main" id="{3E16CA3C-5435-284F-B8A0-DDEF0BD65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26" y="1645155"/>
            <a:ext cx="8150659" cy="1473322"/>
          </a:xfrm>
          <a:prstGeom prst="rect">
            <a:avLst/>
          </a:prstGeom>
        </p:spPr>
      </p:pic>
      <p:sp>
        <p:nvSpPr>
          <p:cNvPr id="18" name="Pfeil nach rechts 5">
            <a:extLst>
              <a:ext uri="{FF2B5EF4-FFF2-40B4-BE49-F238E27FC236}">
                <a16:creationId xmlns:a16="http://schemas.microsoft.com/office/drawing/2014/main" id="{E508B7C8-843F-A948-A3C8-AB769E7F2780}"/>
              </a:ext>
            </a:extLst>
          </p:cNvPr>
          <p:cNvSpPr/>
          <p:nvPr/>
        </p:nvSpPr>
        <p:spPr>
          <a:xfrm rot="2563480">
            <a:off x="3193359" y="5032363"/>
            <a:ext cx="609538" cy="528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4">
            <a:extLst>
              <a:ext uri="{FF2B5EF4-FFF2-40B4-BE49-F238E27FC236}">
                <a16:creationId xmlns:a16="http://schemas.microsoft.com/office/drawing/2014/main" id="{370E6AC8-89FA-6845-8302-4201197BE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895670"/>
            <a:ext cx="3105551" cy="18217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348B4C-4F4B-124E-B203-67F3DA26E41A}"/>
              </a:ext>
            </a:extLst>
          </p:cNvPr>
          <p:cNvSpPr/>
          <p:nvPr/>
        </p:nvSpPr>
        <p:spPr>
          <a:xfrm>
            <a:off x="5220072" y="3525766"/>
            <a:ext cx="3168352" cy="12241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Check </a:t>
            </a:r>
          </a:p>
          <a:p>
            <a:pPr algn="ctr"/>
            <a:r>
              <a:rPr lang="de-DE" sz="2800" b="1"/>
              <a:t>RearCamera</a:t>
            </a:r>
          </a:p>
        </p:txBody>
      </p:sp>
    </p:spTree>
    <p:extLst>
      <p:ext uri="{BB962C8B-B14F-4D97-AF65-F5344CB8AC3E}">
        <p14:creationId xmlns:p14="http://schemas.microsoft.com/office/powerpoint/2010/main" val="1890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70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Example Input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72BED0-8852-F745-A2E5-0A947B11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60848"/>
            <a:ext cx="74168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Example Shadow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0E924-6AF9-AE49-8950-7735C347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7775848" cy="530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265EDC-A5F6-2847-A435-346C633373C7}"/>
              </a:ext>
            </a:extLst>
          </p:cNvPr>
          <p:cNvSpPr/>
          <p:nvPr/>
        </p:nvSpPr>
        <p:spPr>
          <a:xfrm>
            <a:off x="4860032" y="2343558"/>
            <a:ext cx="3960440" cy="18775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Kf2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FE51A-0F6A-8F4C-AD95-E039F94D13B5}"/>
              </a:ext>
            </a:extLst>
          </p:cNvPr>
          <p:cNvSpPr/>
          <p:nvPr/>
        </p:nvSpPr>
        <p:spPr>
          <a:xfrm>
            <a:off x="6463375" y="3551250"/>
            <a:ext cx="739378" cy="58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/>
              <a:t>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5C227-932D-4145-AB9D-7A506040E34E}"/>
              </a:ext>
            </a:extLst>
          </p:cNvPr>
          <p:cNvSpPr/>
          <p:nvPr/>
        </p:nvSpPr>
        <p:spPr>
          <a:xfrm>
            <a:off x="5148064" y="4293096"/>
            <a:ext cx="1080120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Interpreter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67DCF5-CCD1-3F4C-B905-06BC71833B31}"/>
              </a:ext>
            </a:extLst>
          </p:cNvPr>
          <p:cNvSpPr/>
          <p:nvPr/>
        </p:nvSpPr>
        <p:spPr>
          <a:xfrm>
            <a:off x="6296598" y="4293096"/>
            <a:ext cx="1080120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Generator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9ACBDE-F706-BD4B-AC19-B28E81AC7B74}"/>
              </a:ext>
            </a:extLst>
          </p:cNvPr>
          <p:cNvSpPr/>
          <p:nvPr/>
        </p:nvSpPr>
        <p:spPr>
          <a:xfrm>
            <a:off x="7452320" y="4293096"/>
            <a:ext cx="1080120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Verifier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F6D8D1-89A0-4A4B-ACB8-08D5195E3DCB}"/>
              </a:ext>
            </a:extLst>
          </p:cNvPr>
          <p:cNvSpPr/>
          <p:nvPr/>
        </p:nvSpPr>
        <p:spPr>
          <a:xfrm>
            <a:off x="6296598" y="2659198"/>
            <a:ext cx="1080120" cy="759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/>
              <a:t>Sugar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B1A884-BF1B-7945-8BE5-CB9084BA5C29}"/>
              </a:ext>
            </a:extLst>
          </p:cNvPr>
          <p:cNvSpPr/>
          <p:nvPr/>
        </p:nvSpPr>
        <p:spPr>
          <a:xfrm>
            <a:off x="5118755" y="2131463"/>
            <a:ext cx="1080120" cy="4241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DSL</a:t>
            </a:r>
            <a:r>
              <a:rPr lang="de-DE" b="1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67669A-7F67-4E46-80B0-6DAC5C8CB0BB}"/>
              </a:ext>
            </a:extLst>
          </p:cNvPr>
          <p:cNvSpPr/>
          <p:nvPr/>
        </p:nvSpPr>
        <p:spPr>
          <a:xfrm>
            <a:off x="6298028" y="2131463"/>
            <a:ext cx="1080120" cy="4241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DSL</a:t>
            </a:r>
            <a:r>
              <a:rPr lang="de-DE" b="1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DF040E-F114-FA4D-AAA1-2BC4B83798BB}"/>
              </a:ext>
            </a:extLst>
          </p:cNvPr>
          <p:cNvSpPr/>
          <p:nvPr/>
        </p:nvSpPr>
        <p:spPr>
          <a:xfrm>
            <a:off x="7477301" y="2131463"/>
            <a:ext cx="1080120" cy="4241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DSL</a:t>
            </a:r>
            <a:r>
              <a:rPr lang="de-DE" b="1" baseline="-250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F842432-718E-3240-B25C-15311E327E9E}"/>
              </a:ext>
            </a:extLst>
          </p:cNvPr>
          <p:cNvSpPr/>
          <p:nvPr/>
        </p:nvSpPr>
        <p:spPr>
          <a:xfrm>
            <a:off x="5851372" y="2902733"/>
            <a:ext cx="360040" cy="115212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43757E9-DEAE-534E-85BA-CFC3FEDBDE19}"/>
              </a:ext>
            </a:extLst>
          </p:cNvPr>
          <p:cNvSpPr/>
          <p:nvPr/>
        </p:nvSpPr>
        <p:spPr>
          <a:xfrm rot="10800000">
            <a:off x="7461904" y="2883479"/>
            <a:ext cx="360040" cy="115212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6A0A0-BD51-4943-A160-836144E4F500}"/>
              </a:ext>
            </a:extLst>
          </p:cNvPr>
          <p:cNvSpPr txBox="1"/>
          <p:nvPr/>
        </p:nvSpPr>
        <p:spPr>
          <a:xfrm rot="5400000">
            <a:off x="3831919" y="3107399"/>
            <a:ext cx="171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Shadow Models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2B900-7342-0642-8235-0F69D3D811E8}"/>
              </a:ext>
            </a:extLst>
          </p:cNvPr>
          <p:cNvSpPr/>
          <p:nvPr/>
        </p:nvSpPr>
        <p:spPr>
          <a:xfrm>
            <a:off x="252028" y="1412829"/>
            <a:ext cx="867645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Minimal, Expressive Core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Reactive</a:t>
            </a:r>
          </a:p>
          <a:p>
            <a:pPr lvl="1"/>
            <a:endParaRPr lang="de-DE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Sugar on top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endParaRPr lang="de-DE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Interpter, Generator</a:t>
            </a:r>
            <a:b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Verifier below</a:t>
            </a:r>
            <a:b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Realtime-Trafo with</a:t>
            </a:r>
            <a:b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Shadow Models</a:t>
            </a:r>
          </a:p>
        </p:txBody>
      </p:sp>
    </p:spTree>
    <p:extLst>
      <p:ext uri="{BB962C8B-B14F-4D97-AF65-F5344CB8AC3E}">
        <p14:creationId xmlns:p14="http://schemas.microsoft.com/office/powerpoint/2010/main" val="26786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What is Shadow Models?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B97BCC-CB48-884B-9270-E674EB707BD5}"/>
              </a:ext>
            </a:extLst>
          </p:cNvPr>
          <p:cNvSpPr txBox="1"/>
          <p:nvPr/>
        </p:nvSpPr>
        <p:spPr>
          <a:xfrm>
            <a:off x="251520" y="1052736"/>
            <a:ext cx="825978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/>
              <a:t>Functional </a:t>
            </a:r>
            <a:r>
              <a:rPr lang="de-DE" sz="3200" b="1"/>
              <a:t>transformation language</a:t>
            </a:r>
            <a:r>
              <a:rPr lang="de-DE" sz="3200"/>
              <a:t> with support for fixpoints</a:t>
            </a:r>
          </a:p>
          <a:p>
            <a:endParaRPr lang="de-DE" sz="1050"/>
          </a:p>
          <a:p>
            <a:r>
              <a:rPr lang="de-DE" sz="3200" b="1"/>
              <a:t>Incremental</a:t>
            </a:r>
            <a:r>
              <a:rPr lang="de-DE" sz="3200"/>
              <a:t> execution upon change of input model</a:t>
            </a:r>
          </a:p>
          <a:p>
            <a:endParaRPr lang="de-DE" sz="1050"/>
          </a:p>
          <a:p>
            <a:r>
              <a:rPr lang="de-DE" sz="3200"/>
              <a:t>Unidirectional, but with first-class support for </a:t>
            </a:r>
            <a:r>
              <a:rPr lang="de-DE" sz="3200" b="1"/>
              <a:t>lifting</a:t>
            </a:r>
            <a:r>
              <a:rPr lang="de-DE" sz="3200"/>
              <a:t> results</a:t>
            </a:r>
          </a:p>
          <a:p>
            <a:endParaRPr lang="de-DE" sz="1000"/>
          </a:p>
          <a:p>
            <a:r>
              <a:rPr lang="de-DE" sz="3200"/>
              <a:t>Fully integrated into </a:t>
            </a:r>
            <a:r>
              <a:rPr lang="de-DE" sz="3200" b="1"/>
              <a:t>MPS</a:t>
            </a:r>
            <a:r>
              <a:rPr lang="de-DE" sz="3200"/>
              <a:t> IDE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8A25C3-1471-5843-AC09-006C5AC398E7}"/>
              </a:ext>
            </a:extLst>
          </p:cNvPr>
          <p:cNvSpPr txBox="1"/>
          <p:nvPr/>
        </p:nvSpPr>
        <p:spPr>
          <a:xfrm>
            <a:off x="251520" y="5767582"/>
            <a:ext cx="99638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/>
              <a:t>Code: </a:t>
            </a:r>
            <a:r>
              <a:rPr lang="de-DE" sz="1900"/>
              <a:t>https://github.com/JetBrains/MPS-extensions/tree/master/code/shadowmodels</a:t>
            </a:r>
          </a:p>
          <a:p>
            <a:endParaRPr lang="de-DE" sz="500" b="1"/>
          </a:p>
          <a:p>
            <a:r>
              <a:rPr lang="de-DE" sz="2000" b="1"/>
              <a:t>Docs: </a:t>
            </a:r>
            <a:r>
              <a:rPr lang="de-DE" sz="1900"/>
              <a:t>https://jetbrains.github.io/MPS-extensions/extensions/shadowmodels/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9423F49-B326-3F44-8709-F1C3DFDD3B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132" y="5109588"/>
            <a:ext cx="1348348" cy="6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34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Engine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C3019-90ED-F040-A68C-C6754767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8028384" cy="44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46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Current State (August 2019)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1D43B-3A33-334E-8F09-6BAB8BE6DD5A}"/>
              </a:ext>
            </a:extLst>
          </p:cNvPr>
          <p:cNvSpPr/>
          <p:nvPr/>
        </p:nvSpPr>
        <p:spPr>
          <a:xfrm>
            <a:off x="288032" y="1196752"/>
            <a:ext cx="86764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Still under active development. </a:t>
            </a:r>
          </a:p>
          <a:p>
            <a:pPr lvl="0">
              <a:spcAft>
                <a:spcPts val="0"/>
              </a:spcAft>
            </a:pPr>
            <a:r>
              <a:rPr lang="de-DE" sz="28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Primarily by Sascha Lisson.</a:t>
            </a:r>
          </a:p>
          <a:p>
            <a:pPr lvl="0">
              <a:spcAft>
                <a:spcPts val="0"/>
              </a:spcAft>
            </a:pPr>
            <a:endParaRPr lang="de-DE" sz="2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for initial use cases at itemis Stuttgart.</a:t>
            </a:r>
          </a:p>
          <a:p>
            <a:pPr lvl="0">
              <a:spcAft>
                <a:spcPts val="0"/>
              </a:spcAft>
            </a:pPr>
            <a:endParaRPr lang="de-DE" sz="2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r>
              <a:rPr lang="de-DE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paper (SLE 2019 Tool Demo Track) is here:</a:t>
            </a:r>
          </a:p>
          <a:p>
            <a:pPr lvl="0">
              <a:spcAft>
                <a:spcPts val="0"/>
              </a:spcAft>
            </a:pPr>
            <a:r>
              <a:rPr lang="de-DE" sz="2800">
                <a:hlinkClick r:id="rId2"/>
              </a:rPr>
              <a:t>http://voelter.de/data/pub/shadowmodels-tr.pdf</a:t>
            </a:r>
            <a:endParaRPr lang="de-DE" sz="2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C028A-6F7F-FC4D-9E23-A8590CBF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440" y="1052736"/>
            <a:ext cx="1179711" cy="1179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F6D34-9F09-3446-9385-1A4C52B1E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395" y="3140968"/>
            <a:ext cx="1235756" cy="124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1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9144000" cy="33799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8" name="Rechteck 1"/>
          <p:cNvSpPr/>
          <p:nvPr/>
        </p:nvSpPr>
        <p:spPr>
          <a:xfrm>
            <a:off x="1" y="4229100"/>
            <a:ext cx="9143999" cy="2628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5" name="Textfeld 21"/>
          <p:cNvSpPr txBox="1"/>
          <p:nvPr/>
        </p:nvSpPr>
        <p:spPr>
          <a:xfrm>
            <a:off x="7106147" y="601089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rgbClr val="FFFFFF"/>
                </a:solidFill>
              </a:rPr>
              <a:t>Markus Völter</a:t>
            </a:r>
          </a:p>
        </p:txBody>
      </p:sp>
      <p:sp>
        <p:nvSpPr>
          <p:cNvPr id="17" name="Textfeld 23"/>
          <p:cNvSpPr txBox="1"/>
          <p:nvPr/>
        </p:nvSpPr>
        <p:spPr>
          <a:xfrm>
            <a:off x="5890089" y="5805264"/>
            <a:ext cx="1404156" cy="62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de-DE" sz="1350">
                <a:solidFill>
                  <a:schemeClr val="bg1"/>
                </a:solidFill>
              </a:rPr>
              <a:t>voelter@acm.org</a:t>
            </a:r>
          </a:p>
          <a:p>
            <a:pPr algn="r">
              <a:lnSpc>
                <a:spcPct val="85000"/>
              </a:lnSpc>
            </a:pPr>
            <a:r>
              <a:rPr lang="de-DE" sz="1350">
                <a:solidFill>
                  <a:schemeClr val="bg1"/>
                </a:solidFill>
              </a:rPr>
              <a:t>www.voelter.de</a:t>
            </a:r>
          </a:p>
          <a:p>
            <a:pPr algn="r">
              <a:lnSpc>
                <a:spcPct val="85000"/>
              </a:lnSpc>
            </a:pPr>
            <a:r>
              <a:rPr lang="de-DE" sz="1350">
                <a:solidFill>
                  <a:schemeClr val="bg1"/>
                </a:solidFill>
              </a:rPr>
              <a:t>@markusvoelter</a:t>
            </a:r>
          </a:p>
        </p:txBody>
      </p:sp>
      <p:sp>
        <p:nvSpPr>
          <p:cNvPr id="21" name="Rechteck 6"/>
          <p:cNvSpPr/>
          <p:nvPr/>
        </p:nvSpPr>
        <p:spPr>
          <a:xfrm>
            <a:off x="5657851" y="6407342"/>
            <a:ext cx="3421838" cy="364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22" name="Bild 22" descr="logo_big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2167" y="6454173"/>
            <a:ext cx="2430270" cy="288757"/>
          </a:xfrm>
          <a:prstGeom prst="rect">
            <a:avLst/>
          </a:prstGeom>
        </p:spPr>
      </p:pic>
      <p:pic>
        <p:nvPicPr>
          <p:cNvPr id="20" name="Bild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268" y="6477002"/>
            <a:ext cx="759622" cy="212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F472EC-4DB0-D84C-AA3F-C257EFB389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44798"/>
            <a:ext cx="9144000" cy="2808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5C9B14-13D0-094C-AD41-D11D0076CCB7}"/>
              </a:ext>
            </a:extLst>
          </p:cNvPr>
          <p:cNvSpPr/>
          <p:nvPr/>
        </p:nvSpPr>
        <p:spPr>
          <a:xfrm>
            <a:off x="0" y="2544798"/>
            <a:ext cx="9144000" cy="280831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F907C4-8D88-8D44-9B57-C29B8C65E148}"/>
              </a:ext>
            </a:extLst>
          </p:cNvPr>
          <p:cNvSpPr/>
          <p:nvPr/>
        </p:nvSpPr>
        <p:spPr>
          <a:xfrm>
            <a:off x="3023828" y="359485"/>
            <a:ext cx="3096344" cy="3096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1DCF4-6F6C-7A46-B8EF-8DD414269E88}"/>
              </a:ext>
            </a:extLst>
          </p:cNvPr>
          <p:cNvSpPr txBox="1"/>
          <p:nvPr/>
        </p:nvSpPr>
        <p:spPr>
          <a:xfrm>
            <a:off x="3747896" y="258098"/>
            <a:ext cx="16482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990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7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Mechanics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10956-EFE0-224D-801B-77DEA8836065}"/>
              </a:ext>
            </a:extLst>
          </p:cNvPr>
          <p:cNvSpPr/>
          <p:nvPr/>
        </p:nvSpPr>
        <p:spPr>
          <a:xfrm>
            <a:off x="5508104" y="1700808"/>
            <a:ext cx="3024336" cy="936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/>
              <a:t>Input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DE2E9-B7C7-3C40-BFD6-1022BDA33BAC}"/>
              </a:ext>
            </a:extLst>
          </p:cNvPr>
          <p:cNvSpPr/>
          <p:nvPr/>
        </p:nvSpPr>
        <p:spPr>
          <a:xfrm>
            <a:off x="5508104" y="4077072"/>
            <a:ext cx="3024336" cy="9361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/>
              <a:t>Shadow Model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AC1410DA-7870-ED42-98C9-2B8AD33029ED}"/>
              </a:ext>
            </a:extLst>
          </p:cNvPr>
          <p:cNvSpPr/>
          <p:nvPr/>
        </p:nvSpPr>
        <p:spPr>
          <a:xfrm>
            <a:off x="5729833" y="2791803"/>
            <a:ext cx="360040" cy="115212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510EF660-6D03-C146-94A5-6E54102C260D}"/>
              </a:ext>
            </a:extLst>
          </p:cNvPr>
          <p:cNvSpPr/>
          <p:nvPr/>
        </p:nvSpPr>
        <p:spPr>
          <a:xfrm rot="10800000">
            <a:off x="7992380" y="2770053"/>
            <a:ext cx="360040" cy="115212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441066-6E3C-D841-9B5D-01F7AD5D6A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053" y="1922442"/>
            <a:ext cx="426006" cy="426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93697-2170-2C44-949F-74760C70EC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532" y="2852936"/>
            <a:ext cx="298907" cy="298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929B5-9D5B-9B4C-ACA5-5A991CE42B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5144" y="4351819"/>
            <a:ext cx="420638" cy="420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C8EC87-8E05-DD43-B45D-185159F34C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1843" y="4294567"/>
            <a:ext cx="501114" cy="501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361F1-1673-B446-9921-7473BC9520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129" y="1962588"/>
            <a:ext cx="472007" cy="426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5DBB5-CBF9-DE4B-B80A-4396286AB2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9320" y="3523965"/>
            <a:ext cx="469648" cy="377880"/>
          </a:xfrm>
          <a:prstGeom prst="rect">
            <a:avLst/>
          </a:prstGeom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564720EB-77EE-154C-9C4A-C0575131DE50}"/>
              </a:ext>
            </a:extLst>
          </p:cNvPr>
          <p:cNvSpPr/>
          <p:nvPr/>
        </p:nvSpPr>
        <p:spPr>
          <a:xfrm>
            <a:off x="5692915" y="5114522"/>
            <a:ext cx="360040" cy="40484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B0799612-E9F4-5640-B619-1A0292E6EEAA}"/>
              </a:ext>
            </a:extLst>
          </p:cNvPr>
          <p:cNvSpPr/>
          <p:nvPr/>
        </p:nvSpPr>
        <p:spPr>
          <a:xfrm rot="10800000">
            <a:off x="7991737" y="5114522"/>
            <a:ext cx="360040" cy="40484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51BDE7-5D30-0642-99D2-E5FC8E7FEE57}"/>
              </a:ext>
            </a:extLst>
          </p:cNvPr>
          <p:cNvSpPr/>
          <p:nvPr/>
        </p:nvSpPr>
        <p:spPr>
          <a:xfrm>
            <a:off x="5504958" y="5643173"/>
            <a:ext cx="3024336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/>
              <a:t>...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5893D1-9135-104A-A467-BA6417E3631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844" y="3070344"/>
            <a:ext cx="566386" cy="5663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84EDBD-0049-F74E-AF45-29D09AD73A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531" y="3563130"/>
            <a:ext cx="298907" cy="2989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BEFD69-84E2-6A4D-AEB8-1EAFDC81BE2F}"/>
              </a:ext>
            </a:extLst>
          </p:cNvPr>
          <p:cNvSpPr txBox="1"/>
          <p:nvPr/>
        </p:nvSpPr>
        <p:spPr>
          <a:xfrm>
            <a:off x="6297065" y="331896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‚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FB806B4-D2E6-BF4E-BF1F-B98B0F6D858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422" y="2815817"/>
            <a:ext cx="469648" cy="3778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0447A0-78DB-7348-89BF-428154CA7C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022" y="3084053"/>
            <a:ext cx="566386" cy="56638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C8C6E68-30B7-044B-A53C-52C10B249B31}"/>
              </a:ext>
            </a:extLst>
          </p:cNvPr>
          <p:cNvSpPr/>
          <p:nvPr/>
        </p:nvSpPr>
        <p:spPr>
          <a:xfrm>
            <a:off x="549769" y="1389831"/>
            <a:ext cx="360040" cy="4847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966096-34EA-1D4F-87AE-4D774047A54A}"/>
              </a:ext>
            </a:extLst>
          </p:cNvPr>
          <p:cNvSpPr/>
          <p:nvPr/>
        </p:nvSpPr>
        <p:spPr>
          <a:xfrm>
            <a:off x="613415" y="1441756"/>
            <a:ext cx="360040" cy="4745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B97BCC-CB48-884B-9270-E674EB707BD5}"/>
              </a:ext>
            </a:extLst>
          </p:cNvPr>
          <p:cNvSpPr txBox="1"/>
          <p:nvPr/>
        </p:nvSpPr>
        <p:spPr>
          <a:xfrm>
            <a:off x="776712" y="1412776"/>
            <a:ext cx="4137277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User </a:t>
            </a:r>
            <a:r>
              <a:rPr lang="de-DE" sz="2400" b="1"/>
              <a:t>edits</a:t>
            </a:r>
            <a:r>
              <a:rPr lang="de-DE" sz="2400"/>
              <a:t> the input model</a:t>
            </a:r>
          </a:p>
          <a:p>
            <a:endParaRPr lang="de-DE" sz="900"/>
          </a:p>
          <a:p>
            <a:r>
              <a:rPr lang="de-DE" sz="2400"/>
              <a:t>A </a:t>
            </a:r>
            <a:r>
              <a:rPr lang="de-DE" sz="2400" b="1"/>
              <a:t>delta</a:t>
            </a:r>
            <a:r>
              <a:rPr lang="de-DE" sz="2400"/>
              <a:t> is propagated into the transformation engine</a:t>
            </a:r>
          </a:p>
          <a:p>
            <a:endParaRPr lang="de-DE" sz="900"/>
          </a:p>
          <a:p>
            <a:r>
              <a:rPr lang="de-DE" sz="2400"/>
              <a:t>A </a:t>
            </a:r>
            <a:r>
              <a:rPr lang="de-DE" sz="2400" b="1"/>
              <a:t>change</a:t>
            </a:r>
            <a:r>
              <a:rPr lang="de-DE" sz="2400"/>
              <a:t> on the shadow model </a:t>
            </a:r>
            <a:br>
              <a:rPr lang="de-DE" sz="2400"/>
            </a:br>
            <a:r>
              <a:rPr lang="de-DE" sz="2400"/>
              <a:t>is produced</a:t>
            </a:r>
          </a:p>
          <a:p>
            <a:endParaRPr lang="de-DE" sz="900"/>
          </a:p>
          <a:p>
            <a:r>
              <a:rPr lang="de-DE" sz="2400"/>
              <a:t>This </a:t>
            </a:r>
            <a:r>
              <a:rPr lang="de-DE" sz="2400" b="1"/>
              <a:t>triggers</a:t>
            </a:r>
            <a:r>
              <a:rPr lang="de-DE" sz="2400"/>
              <a:t> analysis or update of results in Shadow Model</a:t>
            </a:r>
          </a:p>
          <a:p>
            <a:endParaRPr lang="de-DE" sz="900"/>
          </a:p>
          <a:p>
            <a:r>
              <a:rPr lang="de-DE" sz="2400"/>
              <a:t>Results/messages are </a:t>
            </a:r>
            <a:r>
              <a:rPr lang="de-DE" sz="2400" b="1"/>
              <a:t>lifted</a:t>
            </a:r>
            <a:r>
              <a:rPr lang="de-DE" sz="2400"/>
              <a:t> back to input level</a:t>
            </a:r>
          </a:p>
          <a:p>
            <a:endParaRPr lang="de-DE" sz="900"/>
          </a:p>
          <a:p>
            <a:r>
              <a:rPr lang="de-DE" sz="2400"/>
              <a:t>Results are </a:t>
            </a:r>
            <a:r>
              <a:rPr lang="de-DE" sz="2400" b="1"/>
              <a:t>annotated</a:t>
            </a:r>
            <a:r>
              <a:rPr lang="de-DE" sz="2400"/>
              <a:t> to the </a:t>
            </a:r>
            <a:br>
              <a:rPr lang="de-DE" sz="2400"/>
            </a:br>
            <a:r>
              <a:rPr lang="de-DE" sz="2400"/>
              <a:t>input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1AB109-98D7-8B40-986C-D49FB9B8B676}"/>
              </a:ext>
            </a:extLst>
          </p:cNvPr>
          <p:cNvSpPr txBox="1"/>
          <p:nvPr/>
        </p:nvSpPr>
        <p:spPr>
          <a:xfrm rot="16200000">
            <a:off x="-1996847" y="3628904"/>
            <a:ext cx="484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/>
              <a:t>Might be stacked</a:t>
            </a:r>
          </a:p>
        </p:txBody>
      </p:sp>
    </p:spTree>
    <p:extLst>
      <p:ext uri="{BB962C8B-B14F-4D97-AF65-F5344CB8AC3E}">
        <p14:creationId xmlns:p14="http://schemas.microsoft.com/office/powerpoint/2010/main" val="21869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Example Use Cases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1D43B-3A33-334E-8F09-6BAB8BE6DD5A}"/>
              </a:ext>
            </a:extLst>
          </p:cNvPr>
          <p:cNvSpPr/>
          <p:nvPr/>
        </p:nvSpPr>
        <p:spPr>
          <a:xfrm>
            <a:off x="288032" y="1052736"/>
            <a:ext cx="867645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 of system models to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checkers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interactive verification of temporal properties</a:t>
            </a:r>
          </a:p>
          <a:p>
            <a:pPr lvl="0">
              <a:spcAft>
                <a:spcPts val="0"/>
              </a:spcAft>
            </a:pPr>
            <a:endParaRPr lang="de-DE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Flattening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component hierarchies for type checking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endParaRPr lang="de-DE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Flattening of hierarchical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models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path expression evaluation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endParaRPr lang="de-DE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Weaving in of </a:t>
            </a: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safety concerns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 C code.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endParaRPr lang="de-DE" sz="9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Desugaring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business DSLs to a core functional language; that core language would then feature an interpreter, a compiler and an integration with an SMT solver</a:t>
            </a:r>
            <a:endParaRPr lang="de-DE" sz="2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3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Safety Patterns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98DD8-09D6-9D44-B0B2-87625142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9" r="73346" b="11122"/>
          <a:stretch/>
        </p:blipFill>
        <p:spPr>
          <a:xfrm>
            <a:off x="69176" y="1294947"/>
            <a:ext cx="1333760" cy="2031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3AE6C-3CBD-E941-91FD-82009E23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" y="1284445"/>
            <a:ext cx="3591190" cy="1991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E256A-8587-474C-A970-F433463E9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6351048"/>
            <a:ext cx="4932040" cy="5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Safety Patterns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98DD8-09D6-9D44-B0B2-87625142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9" r="73346" b="11122"/>
          <a:stretch/>
        </p:blipFill>
        <p:spPr>
          <a:xfrm>
            <a:off x="69176" y="1068073"/>
            <a:ext cx="1333760" cy="2031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429DCF-2B55-A445-8507-647DBF7AC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1" t="8839" b="3283"/>
          <a:stretch/>
        </p:blipFill>
        <p:spPr>
          <a:xfrm>
            <a:off x="267363" y="1214917"/>
            <a:ext cx="3685923" cy="2242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D220F6-C61F-B640-973F-CFAA75A7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6351048"/>
            <a:ext cx="4932040" cy="5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Safety Patterns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98DD8-09D6-9D44-B0B2-87625142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9" r="73346" b="11122"/>
          <a:stretch/>
        </p:blipFill>
        <p:spPr>
          <a:xfrm>
            <a:off x="69176" y="1068073"/>
            <a:ext cx="1333760" cy="20317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6F41EC-543E-5C48-B86A-8F5718C9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2" t="8508" r="1112" b="2219"/>
          <a:stretch/>
        </p:blipFill>
        <p:spPr>
          <a:xfrm>
            <a:off x="95455" y="3929127"/>
            <a:ext cx="3830587" cy="26489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429DCF-2B55-A445-8507-647DBF7AC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1" t="8839" b="3283"/>
          <a:stretch/>
        </p:blipFill>
        <p:spPr>
          <a:xfrm>
            <a:off x="267363" y="1214917"/>
            <a:ext cx="3685923" cy="224279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BAA3760-3995-2940-9EAE-CD3B82BC62FD}"/>
              </a:ext>
            </a:extLst>
          </p:cNvPr>
          <p:cNvSpPr/>
          <p:nvPr/>
        </p:nvSpPr>
        <p:spPr>
          <a:xfrm>
            <a:off x="1697290" y="3454600"/>
            <a:ext cx="439313" cy="439313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3FDC8-6C3C-AB4F-8231-706972AEEA97}"/>
              </a:ext>
            </a:extLst>
          </p:cNvPr>
          <p:cNvSpPr txBox="1"/>
          <p:nvPr/>
        </p:nvSpPr>
        <p:spPr>
          <a:xfrm>
            <a:off x="1746123" y="339898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20F6-C61F-B640-973F-CFAA75A78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6351048"/>
            <a:ext cx="4932040" cy="5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1"/>
          <p:cNvSpPr/>
          <p:nvPr/>
        </p:nvSpPr>
        <p:spPr>
          <a:xfrm>
            <a:off x="0" y="0"/>
            <a:ext cx="9144000" cy="896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288032" y="13436"/>
            <a:ext cx="8604448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180"/>
              </a:lnSpc>
            </a:pPr>
            <a:r>
              <a:rPr lang="de-DE" sz="4000" b="1" dirty="0">
                <a:solidFill>
                  <a:schemeClr val="bg1"/>
                </a:solidFill>
                <a:latin typeface="Calibri"/>
                <a:ea typeface="Verdana" pitchFamily="34" charset="0"/>
                <a:cs typeface="Calibri"/>
              </a:rPr>
              <a:t>Use Case: Safety Patterns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98DD8-09D6-9D44-B0B2-87625142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9" r="73346" b="11122"/>
          <a:stretch/>
        </p:blipFill>
        <p:spPr>
          <a:xfrm>
            <a:off x="69176" y="1068073"/>
            <a:ext cx="1333760" cy="20317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6F41EC-543E-5C48-B86A-8F5718C9B3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2" t="8508" r="1112" b="2219"/>
          <a:stretch/>
        </p:blipFill>
        <p:spPr>
          <a:xfrm>
            <a:off x="95455" y="3929127"/>
            <a:ext cx="3830587" cy="2648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3CE28F-01F8-C343-AF31-508E67C3F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18" r="2554"/>
          <a:stretch/>
        </p:blipFill>
        <p:spPr>
          <a:xfrm>
            <a:off x="4126393" y="1257910"/>
            <a:ext cx="5017607" cy="52788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429DCF-2B55-A445-8507-647DBF7AC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1" t="8839" b="3283"/>
          <a:stretch/>
        </p:blipFill>
        <p:spPr>
          <a:xfrm>
            <a:off x="267363" y="1214917"/>
            <a:ext cx="3685923" cy="224279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BAA3760-3995-2940-9EAE-CD3B82BC62FD}"/>
              </a:ext>
            </a:extLst>
          </p:cNvPr>
          <p:cNvSpPr/>
          <p:nvPr/>
        </p:nvSpPr>
        <p:spPr>
          <a:xfrm>
            <a:off x="1697290" y="3454600"/>
            <a:ext cx="439313" cy="439313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3FDC8-6C3C-AB4F-8231-706972AEEA97}"/>
              </a:ext>
            </a:extLst>
          </p:cNvPr>
          <p:cNvSpPr txBox="1"/>
          <p:nvPr/>
        </p:nvSpPr>
        <p:spPr>
          <a:xfrm>
            <a:off x="1746123" y="339898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+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280AFE-4680-1443-90F9-0879829151D5}"/>
              </a:ext>
            </a:extLst>
          </p:cNvPr>
          <p:cNvSpPr/>
          <p:nvPr/>
        </p:nvSpPr>
        <p:spPr>
          <a:xfrm>
            <a:off x="6084168" y="748310"/>
            <a:ext cx="439313" cy="439313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1F86E-0ADA-A84F-B211-D12ABF25AE0A}"/>
              </a:ext>
            </a:extLst>
          </p:cNvPr>
          <p:cNvSpPr txBox="1"/>
          <p:nvPr/>
        </p:nvSpPr>
        <p:spPr>
          <a:xfrm>
            <a:off x="6133001" y="69269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/>
              <a:t>=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20F6-C61F-B640-973F-CFAA75A78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6351048"/>
            <a:ext cx="4932040" cy="5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2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11754</TotalTime>
  <Words>356</Words>
  <Application>Microsoft Macintosh PowerPoint</Application>
  <PresentationFormat>On-screen Show (4:3)</PresentationFormat>
  <Paragraphs>103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Rounded MT Bold</vt:lpstr>
      <vt:lpstr>Calibri</vt:lpstr>
      <vt:lpstr>Symbol</vt:lpstr>
      <vt:lpstr>Times New Roman</vt:lpstr>
      <vt:lpstr>Verdana</vt:lpstr>
      <vt:lpstr>Larissa-Design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ist der Font</dc:title>
  <dc:creator>Markus</dc:creator>
  <cp:lastModifiedBy>Markus Voelter</cp:lastModifiedBy>
  <cp:revision>806</cp:revision>
  <dcterms:created xsi:type="dcterms:W3CDTF">2011-11-24T19:04:08Z</dcterms:created>
  <dcterms:modified xsi:type="dcterms:W3CDTF">2019-08-23T13:44:02Z</dcterms:modified>
</cp:coreProperties>
</file>